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9" d="100"/>
          <a:sy n="129" d="100"/>
        </p:scale>
        <p:origin x="306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93435064-5280-04A7-AAAF-828003FE79D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6D8BED9A-8BD2-03BD-95D1-B991C96DE3D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24580" name="Rectangle 4">
            <a:extLst>
              <a:ext uri="{FF2B5EF4-FFF2-40B4-BE49-F238E27FC236}">
                <a16:creationId xmlns:a16="http://schemas.microsoft.com/office/drawing/2014/main" id="{C04D7898-45DD-09BE-C957-305CE7AF93DF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4581" name="Rectangle 5">
            <a:extLst>
              <a:ext uri="{FF2B5EF4-FFF2-40B4-BE49-F238E27FC236}">
                <a16:creationId xmlns:a16="http://schemas.microsoft.com/office/drawing/2014/main" id="{0BD30B26-96E4-0F64-E20E-DD37B94E68C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24582" name="Rectangle 6">
            <a:extLst>
              <a:ext uri="{FF2B5EF4-FFF2-40B4-BE49-F238E27FC236}">
                <a16:creationId xmlns:a16="http://schemas.microsoft.com/office/drawing/2014/main" id="{589FC018-92BC-EFBD-1311-C2CD42DAD86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24583" name="Rectangle 7">
            <a:extLst>
              <a:ext uri="{FF2B5EF4-FFF2-40B4-BE49-F238E27FC236}">
                <a16:creationId xmlns:a16="http://schemas.microsoft.com/office/drawing/2014/main" id="{74782980-D134-9F36-C720-C454DCB2633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0EFC20F-CA9C-45E5-A675-611319BE21A7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40CFE8E-1190-9357-A410-BBE5BA34CD6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6745FC-931D-483E-A29A-E6CD9413BF90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2C9F50D3-80FD-E20C-8245-A9BF2D86781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DC65E538-6B67-A8CC-2D32-6D27833D4E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9B23C96-39F6-F377-7DAD-B605403C745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F2DACF-2FBD-4B85-A117-7F30E256B368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B5E89CE5-30C7-B9CD-FAD8-E61BDE6CA7E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BA9F0D3D-7E2B-A4E6-DAF8-365E19082F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9D0075E-DBB5-B23D-76F1-B1D26FDCE65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B8069A-1E35-4472-8A88-E9C80EA427AD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80C2B4DE-A0C8-C41C-6557-A191A277633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A8D0523C-8B4F-10E2-3F75-A055A5A1CF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E0A2ACE-2A97-71D9-490B-C8F97BBD752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CE3D97-7B9B-466E-B3AC-63B44CFBC668}" type="slidenum">
              <a:rPr lang="en-GB" altLang="en-US"/>
              <a:pPr/>
              <a:t>12</a:t>
            </a:fld>
            <a:endParaRPr lang="en-GB" altLang="en-US"/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84C7B366-FC70-54FC-F3BE-169B41EC28C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54955800-A092-A620-3A49-D6236016EC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EFF7A0F-7F6D-16DF-1F2D-E2CE5DBC3B5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29FE33-A1C5-481D-9928-2AEDEE09FF06}" type="slidenum">
              <a:rPr lang="en-GB" altLang="en-US"/>
              <a:pPr/>
              <a:t>13</a:t>
            </a:fld>
            <a:endParaRPr lang="en-GB" altLang="en-US"/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9581422E-9802-515D-7487-34274F58CF3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1D266F7D-3D5A-8BD5-357A-08D88C32FE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188CD80-7E14-7E92-795E-DB35C94420C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DBC539-D048-4A3C-9642-65E452B680B7}" type="slidenum">
              <a:rPr lang="en-GB" altLang="en-US"/>
              <a:pPr/>
              <a:t>14</a:t>
            </a:fld>
            <a:endParaRPr lang="en-GB" altLang="en-US"/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D5025985-2F32-8498-F323-8EF44AD9166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932B6ABA-9CF9-51A7-B367-CF4404500F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EBA7554-ADD4-01ED-95F6-25B7A0CAE6D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325B00-B498-4B3B-B230-91DF042D2894}" type="slidenum">
              <a:rPr lang="en-GB" altLang="en-US"/>
              <a:pPr/>
              <a:t>15</a:t>
            </a:fld>
            <a:endParaRPr lang="en-GB" altLang="en-US"/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B7785474-B7E3-B7A5-6053-7FA963EB209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E9CF2FEC-C4B2-3A86-19E1-89A251888A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F2DD6EC-8748-A4C1-6A78-0C3664FDDB2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82E1BF-88D1-4829-BED9-9362F7A095CA}" type="slidenum">
              <a:rPr lang="en-GB" altLang="en-US"/>
              <a:pPr/>
              <a:t>16</a:t>
            </a:fld>
            <a:endParaRPr lang="en-GB" altLang="en-US"/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37402C45-67FD-9532-C748-33082E95457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2B7ADD0E-10D9-3A75-8099-CF70B15D4E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9830B7E-E3D9-2BD4-005D-82FFF0EFB79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F429A0-2035-4777-A841-AA37AD1C289F}" type="slidenum">
              <a:rPr lang="en-GB" altLang="en-US"/>
              <a:pPr/>
              <a:t>17</a:t>
            </a:fld>
            <a:endParaRPr lang="en-GB" altLang="en-US"/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AA9CC3FF-19D6-2C29-D64E-A70D9261276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3A3251EB-5931-A197-41C9-130EFD45C1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BCE03E2-402A-B8FC-0DD5-AB482273051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C7BC09-F7FB-41E8-B66E-D46E2AA54D3F}" type="slidenum">
              <a:rPr lang="en-GB" altLang="en-US"/>
              <a:pPr/>
              <a:t>18</a:t>
            </a:fld>
            <a:endParaRPr lang="en-GB" altLang="en-US"/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71409493-384A-407C-39DA-F7B3D55AD2E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9258BFB3-5FFF-584D-A5D0-2E6E3C1FFF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2D7246B-777A-A48D-0A41-F724D92F6D1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A8E179-35D4-448A-AF4D-771B3AB3C0A4}" type="slidenum">
              <a:rPr lang="en-GB" altLang="en-US"/>
              <a:pPr/>
              <a:t>19</a:t>
            </a:fld>
            <a:endParaRPr lang="en-GB" altLang="en-US"/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1CFDA699-D663-F753-3E9A-D7B09CCB414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FFB79D04-BCFE-71B8-C95C-C177D47EC9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06A11B3-C32D-2E60-64BD-0F469DFBA5B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CE5B90-CDCF-4FDC-82A5-D65D5F23CCC4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7C5AE721-0637-DE93-4079-5B6AA41E49D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9FFF7EAA-A98E-3D70-232C-38C0FDF5CC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5C18B95-91A8-6E5B-C099-2373E1012E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87A807-F7ED-4E96-A232-1C6E77D8E6B2}" type="slidenum">
              <a:rPr lang="en-GB" altLang="en-US"/>
              <a:pPr/>
              <a:t>20</a:t>
            </a:fld>
            <a:endParaRPr lang="en-GB" altLang="en-US"/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7AC00A56-2A0D-B95A-801E-84F5E818230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657FBE89-3869-00B7-BC7C-D298E59894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E56AF30-DABB-9BEA-BF62-8354C530E87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CB598E-DC4B-46F8-A2EC-C310A4DD11D0}" type="slidenum">
              <a:rPr lang="en-GB" altLang="en-US"/>
              <a:pPr/>
              <a:t>21</a:t>
            </a:fld>
            <a:endParaRPr lang="en-GB" altLang="en-US"/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FCB0F03E-4C1F-7974-B179-5581C6230CA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B330AE48-38FE-F27A-4ECB-ACCAD62547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3397881-B9C0-E38F-19D8-520CDF24A3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16693B-09BF-4CD9-B946-A3E2E3141F8E}" type="slidenum">
              <a:rPr lang="en-GB" altLang="en-US"/>
              <a:pPr/>
              <a:t>22</a:t>
            </a:fld>
            <a:endParaRPr lang="en-GB" altLang="en-US"/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B0B34A99-2B4E-8AD0-F2F7-447DDB213AE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92098593-D3D4-384B-5FBC-3BF7753EBA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F4682FB-C63B-DBAB-39F9-44EA562378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97CDA7-8321-4CE9-8FC8-07E270C61348}" type="slidenum">
              <a:rPr lang="en-GB" altLang="en-US"/>
              <a:pPr/>
              <a:t>23</a:t>
            </a:fld>
            <a:endParaRPr lang="en-GB" altLang="en-US"/>
          </a:p>
        </p:txBody>
      </p:sp>
      <p:sp>
        <p:nvSpPr>
          <p:cNvPr id="49154" name="Rectangle 2">
            <a:extLst>
              <a:ext uri="{FF2B5EF4-FFF2-40B4-BE49-F238E27FC236}">
                <a16:creationId xmlns:a16="http://schemas.microsoft.com/office/drawing/2014/main" id="{5C405970-77A3-63B2-E5E8-ECCDBF0EAA1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2CF3068F-3A05-CAD2-3F7A-956077B125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6AF6A70-A5DF-D8C8-AF4D-D627D746F2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570010-C9CF-4531-BEB3-542924BE48B9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43ECA78F-ABB9-1535-0033-FCABCC55039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36C6FB92-6A8B-B6ED-4BD8-0B3627215D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364E8E4-4AB8-4811-E944-BEDC65A09F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E76078-BC33-4EB3-A6DD-12C281DAB747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BC9F86AA-5BEA-96B5-EAFC-6A74C433C81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AFE79259-6584-61A4-A22A-E94642AAA6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7A44449-27C6-BA2E-DB53-A03D463CA3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F9ECA1-F3B3-4419-84AC-FEE007129761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B3583BCA-4C3D-0CA2-42E3-A6C03A8E5F1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402E8B15-A8A1-E2E9-5F16-D1E9A422E1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1EF6DB1-8D74-671F-AEBC-1339823780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DDC5D3-38B8-4E46-B4A4-A7ACBD5BFA3A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78E53954-B9D1-B3A2-9F9B-E81BA35649C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296B8183-7CC4-24A1-31BA-D29EC3EA86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B113345-B952-239A-03F7-09F19250677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6290E6-42F7-485E-A8E1-D678A9C0C13D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12F1B108-1F29-F4D5-6EBF-4A3D6A3CB2A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81A738BB-AE18-3F4E-D0A8-065671799D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64CB8E8-1B4C-2681-1302-2EC5D2F4F51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25C0EC-FB3D-4888-A058-C548C5C990A9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2A1540E4-99D9-8007-7B03-CBFC3D66AFC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A4978047-B497-BE04-F179-3E1868FD6D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6E225D6-9FDC-CCD8-2EEA-FCE224D837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D559D2-1F9D-4C6D-8B9A-6EAD127A7B40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C75BE685-0484-9DF5-0675-D189DE1D18A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312E54D6-A163-FE81-1DBC-310FB29DF6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218839-AFED-FAF6-E633-F93958DA44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68E0EE-FE80-5B62-D83C-2F51F53466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3504E7-7502-C4C2-8089-D5AF4DD2A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C04AB3-2B9E-2E4A-BEAB-80A9DA4CC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B1E0A7-34F9-9724-4831-694028955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8D3160-96D0-4B75-9905-AE8D231E75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7974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24B9B-01C8-BACF-98FA-11F9BADF3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4E65AC-6FA6-52A8-6AE0-CA15BDBA13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B56AD1-7D26-48C6-2B9C-170F83C4B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02047A-7B99-1298-704E-037FDB974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E99C7C-B0F9-B3B1-5560-648B24098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9BE250-47A0-4219-AF64-0C59819E30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1706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238DD56-42E0-4EA1-D006-DCA8786662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B2CF59-B16D-13C1-920F-BC1F45D996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42F90D-42D6-50B1-8643-3EDB94B50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FDEDB1-5648-8009-0FDD-81D803DD0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5C0034-D163-41CE-1EB4-4ACFA5227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626431-A72A-45C1-8838-8C6A156F64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3630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BFEFA-007E-8026-ABC7-0B0533B04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F81AFD-F017-CEC0-334D-3DDD247CCC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D01BB6-4600-DA6F-56ED-524F9AB8E8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7A5DF1-83DD-5688-4A26-2C845B2E0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2B00C8-B6C0-D69A-7BA5-EBBD66648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20865B-1529-4DBC-B504-10C97A7C25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9185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733C9-50BE-55D2-EF06-1C55FC1EE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A50756-376E-1F5F-ED1C-4AFC9D1D17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19D6A2-1E10-37D1-E84F-673FD8C20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F85AB7-9D58-86EF-95C3-5A9B50A79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38B1FC-3DAF-2F10-61C3-6D90B1FC2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F420D4-C440-4530-A52A-63A131321D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4794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55B0E-D847-2C99-ACB2-41D999306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0D4D4A-90D6-5C64-F0FE-EBB5EDD352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827EE4-231E-2FC0-40EC-A94C121904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0D1884-3E89-F826-4DAC-6D066665A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0A19E8-65ED-142F-602C-DAF4F45E5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FFCF2F-C805-F5BB-821C-88A9FE56E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95C462-C062-4DF6-9452-C93976534A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1506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C115F8-2A25-E147-2680-5F0322ED0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2CA194-9CAE-EDC1-E623-148081FA00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56E66E-4883-0CCF-D1DD-726EB32337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8F7654-93FE-2FF3-BBC4-451CB6D4FF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7D45C4-D020-41D4-DB0F-4B90624CB6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24B1805-295A-961C-7CE0-1900B5A74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622AE77-CC44-CB08-1A92-44889433A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60EB106-8672-2BF3-C07C-9632A55D3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619635-D979-44EC-898F-9A10B74DA4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0632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498FC4-727A-AA55-EFC9-DBBA4264B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0E51F6-CCF3-AE5A-2127-37D437D2F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5C5A24-A327-DD83-94E7-718789221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1B54E8-0EA2-FA94-3F7E-D403F7656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9EE181-3BAD-4E1D-A090-7436A398E9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3905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402835-21C6-3483-AC4A-9603220F9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F7595E-93F9-FFB2-0A0A-6B2FCAD2C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E50F0D-F538-1086-D941-C1CAD7CC0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64C79E-50EF-4360-9699-84B981E75D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4581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7EEA45-A305-B68E-EAA9-B6C536D7B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D57F31-09D1-1913-DAC0-75B021E5E8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E8F561-3777-AB30-EF72-1B7830D3B2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FFBC0B-DDEE-0130-3C17-09FBC0917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CC8529-31F7-0EB6-D027-602FCEDE8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B72740-6092-7340-E63F-C0F7C83E7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348358-B4D9-4778-96C1-934C99588F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4455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13F10-1681-9A31-DB26-42BC59C5D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80B07CA-E9D5-F746-C448-91A373542D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7E330B-1BC2-240E-F4CC-D794466439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27A977-584E-BC4A-6E5E-AE9CB7CBF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BA89FD-3C5D-5542-C058-5274D7610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D635B8-ECB6-C86E-C5B4-E7BA65E8F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A2D785-8679-4D6B-8B89-7EA43B37F5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9194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00CC"/>
            </a:gs>
            <a:gs pos="100000">
              <a:srgbClr val="CC99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77874E9-717C-D22D-0063-23D2495437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3E49F53-2903-30BC-15B3-8434D83A5A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FE474A5-B16F-F631-9595-A1A69E443C1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4373EA5-E377-F69F-C647-27308881C25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0040569-B0C5-D2CE-47C0-2CD865CEA2A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67C04A7-0F8D-4ED5-9515-E325F7B685F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3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3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3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3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3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3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3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3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3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3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3.wav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3.wav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3.wav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3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3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3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3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3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3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3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C853C4E4-754A-D89E-C025-A4CF617E529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7772400" cy="3429000"/>
          </a:xfrm>
        </p:spPr>
        <p:txBody>
          <a:bodyPr anchor="ctr"/>
          <a:lstStyle/>
          <a:p>
            <a:r>
              <a:rPr lang="en-US" altLang="en-US" sz="8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Vocabulary Quiz </a:t>
            </a:r>
            <a:br>
              <a:rPr lang="en-US" altLang="en-US" sz="8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</a:br>
            <a:r>
              <a:rPr lang="en-US" altLang="en-US" sz="8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Review</a:t>
            </a:r>
            <a:endParaRPr lang="en-US" altLang="en-US" sz="440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AFD86C16-70E1-58BB-0E73-3902E38F22E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209800" y="3810000"/>
            <a:ext cx="4419600" cy="1295400"/>
          </a:xfrm>
        </p:spPr>
        <p:txBody>
          <a:bodyPr/>
          <a:lstStyle/>
          <a:p>
            <a:r>
              <a:rPr lang="en-US" altLang="en-US" sz="3200">
                <a:solidFill>
                  <a:schemeClr val="bg1"/>
                </a:solidFill>
                <a:latin typeface="Comic Sans MS" panose="030F0702030302020204" pitchFamily="66" charset="0"/>
              </a:rPr>
              <a:t>Lessons 1-5</a:t>
            </a:r>
          </a:p>
          <a:p>
            <a:r>
              <a:rPr lang="en-US" altLang="en-US" sz="3200">
                <a:solidFill>
                  <a:schemeClr val="bg1"/>
                </a:solidFill>
                <a:latin typeface="Comic Sans MS" panose="030F0702030302020204" pitchFamily="66" charset="0"/>
              </a:rPr>
              <a:t>Saxon7/6</a:t>
            </a:r>
            <a:endParaRPr lang="en-US" altLang="en-US" sz="3200"/>
          </a:p>
        </p:txBody>
      </p:sp>
      <p:graphicFrame>
        <p:nvGraphicFramePr>
          <p:cNvPr id="2052" name="Object 4">
            <a:extLst>
              <a:ext uri="{FF2B5EF4-FFF2-40B4-BE49-F238E27FC236}">
                <a16:creationId xmlns:a16="http://schemas.microsoft.com/office/drawing/2014/main" id="{07F90FCA-0557-8889-5492-80033646A15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3400" y="2438400"/>
          <a:ext cx="1700213" cy="365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4" imgW="1857600" imgH="3995640" progId="MS_ClipArt_Gallery.2">
                  <p:embed/>
                </p:oleObj>
              </mc:Choice>
              <mc:Fallback>
                <p:oleObj name="Clip" r:id="rId4" imgW="1857600" imgH="399564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438400"/>
                        <a:ext cx="1700213" cy="3657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  <p:bldP spid="2051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206BDD6E-EAF0-F263-1F0C-D3F657A374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914400"/>
            <a:ext cx="68580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8000">
                <a:solidFill>
                  <a:schemeClr val="bg1"/>
                </a:solidFill>
                <a:latin typeface="Comic Sans MS" panose="030F0702030302020204" pitchFamily="66" charset="0"/>
              </a:rPr>
              <a:t>Sum</a:t>
            </a:r>
            <a:endParaRPr lang="en-US" altLang="en-US" sz="5000"/>
          </a:p>
        </p:txBody>
      </p:sp>
      <p:sp>
        <p:nvSpPr>
          <p:cNvPr id="11267" name="Text Box 3">
            <a:extLst>
              <a:ext uri="{FF2B5EF4-FFF2-40B4-BE49-F238E27FC236}">
                <a16:creationId xmlns:a16="http://schemas.microsoft.com/office/drawing/2014/main" id="{04A8996A-6005-9860-2C6A-0F3490F34C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3048000"/>
            <a:ext cx="70866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6000">
                <a:solidFill>
                  <a:schemeClr val="bg1"/>
                </a:solidFill>
                <a:latin typeface="Comic Sans MS" panose="030F0702030302020204" pitchFamily="66" charset="0"/>
              </a:rPr>
              <a:t> The result of addition</a:t>
            </a:r>
            <a:endParaRPr lang="en-US" altLang="en-US" sz="60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  <p:bldP spid="11267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08CF9B3E-B3DD-182F-CA3A-83C07C70AA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381000"/>
            <a:ext cx="7315200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500">
                <a:solidFill>
                  <a:schemeClr val="bg1"/>
                </a:solidFill>
                <a:latin typeface="Comic Sans MS" panose="030F0702030302020204" pitchFamily="66" charset="0"/>
              </a:rPr>
              <a:t>Commutative Property of Multiplication</a:t>
            </a:r>
            <a:endParaRPr lang="en-US" altLang="en-US" sz="4500"/>
          </a:p>
        </p:txBody>
      </p:sp>
      <p:sp>
        <p:nvSpPr>
          <p:cNvPr id="12291" name="Text Box 3">
            <a:extLst>
              <a:ext uri="{FF2B5EF4-FFF2-40B4-BE49-F238E27FC236}">
                <a16:creationId xmlns:a16="http://schemas.microsoft.com/office/drawing/2014/main" id="{FD05B9AF-3B7F-4052-51A1-1BA91C2D16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3048000"/>
            <a:ext cx="7086600" cy="317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500">
                <a:solidFill>
                  <a:schemeClr val="bg1"/>
                </a:solidFill>
                <a:latin typeface="Comic Sans MS" panose="030F0702030302020204" pitchFamily="66" charset="0"/>
              </a:rPr>
              <a:t>Changing the order of factors does not change their product.</a:t>
            </a:r>
          </a:p>
          <a:p>
            <a:pPr algn="ctr">
              <a:spcBef>
                <a:spcPct val="50000"/>
              </a:spcBef>
            </a:pPr>
            <a:r>
              <a:rPr lang="en-US" altLang="en-US" sz="4500">
                <a:solidFill>
                  <a:schemeClr val="bg1"/>
                </a:solidFill>
                <a:latin typeface="Comic Sans MS" panose="030F0702030302020204" pitchFamily="66" charset="0"/>
              </a:rPr>
              <a:t>Ex.  A x B = B x A</a:t>
            </a:r>
            <a:endParaRPr lang="en-US" altLang="en-US" sz="60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utoUpdateAnimBg="0"/>
      <p:bldP spid="12291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A1A0D9F2-FD6D-77C7-DF91-2FD6B7FD06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066800"/>
            <a:ext cx="7315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6000">
                <a:solidFill>
                  <a:schemeClr val="bg1"/>
                </a:solidFill>
                <a:latin typeface="Comic Sans MS" panose="030F0702030302020204" pitchFamily="66" charset="0"/>
              </a:rPr>
              <a:t>Dividend</a:t>
            </a:r>
            <a:endParaRPr lang="en-US" altLang="en-US" sz="4500"/>
          </a:p>
        </p:txBody>
      </p:sp>
      <p:sp>
        <p:nvSpPr>
          <p:cNvPr id="13315" name="Text Box 3">
            <a:extLst>
              <a:ext uri="{FF2B5EF4-FFF2-40B4-BE49-F238E27FC236}">
                <a16:creationId xmlns:a16="http://schemas.microsoft.com/office/drawing/2014/main" id="{C206B13F-C35A-BEA6-7132-1EFE00DB39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3048000"/>
            <a:ext cx="70866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6000">
                <a:solidFill>
                  <a:schemeClr val="bg1"/>
                </a:solidFill>
                <a:latin typeface="Comic Sans MS" panose="030F0702030302020204" pitchFamily="66" charset="0"/>
              </a:rPr>
              <a:t>A number that is divided</a:t>
            </a:r>
            <a:endParaRPr lang="en-US" altLang="en-US" sz="60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  <p:bldP spid="13315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>
            <a:extLst>
              <a:ext uri="{FF2B5EF4-FFF2-40B4-BE49-F238E27FC236}">
                <a16:creationId xmlns:a16="http://schemas.microsoft.com/office/drawing/2014/main" id="{16DD5AD1-23F2-8256-DB6B-7CDF1BD0F7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066800"/>
            <a:ext cx="7315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6000">
                <a:solidFill>
                  <a:schemeClr val="bg1"/>
                </a:solidFill>
                <a:latin typeface="Comic Sans MS" panose="030F0702030302020204" pitchFamily="66" charset="0"/>
              </a:rPr>
              <a:t>Divisor</a:t>
            </a:r>
            <a:endParaRPr lang="en-US" altLang="en-US" sz="4500"/>
          </a:p>
        </p:txBody>
      </p:sp>
      <p:sp>
        <p:nvSpPr>
          <p:cNvPr id="14339" name="Text Box 3">
            <a:extLst>
              <a:ext uri="{FF2B5EF4-FFF2-40B4-BE49-F238E27FC236}">
                <a16:creationId xmlns:a16="http://schemas.microsoft.com/office/drawing/2014/main" id="{FE5ADC4B-8A9C-F1FA-44D7-23346A60EF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3048000"/>
            <a:ext cx="708660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6000">
                <a:solidFill>
                  <a:schemeClr val="bg1"/>
                </a:solidFill>
                <a:latin typeface="Comic Sans MS" panose="030F0702030302020204" pitchFamily="66" charset="0"/>
              </a:rPr>
              <a:t>A number by which another number is divided</a:t>
            </a:r>
            <a:endParaRPr lang="en-US" altLang="en-US" sz="60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  <p:bldP spid="14339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>
            <a:extLst>
              <a:ext uri="{FF2B5EF4-FFF2-40B4-BE49-F238E27FC236}">
                <a16:creationId xmlns:a16="http://schemas.microsoft.com/office/drawing/2014/main" id="{B1268956-73C3-FE2C-0571-7890170577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066800"/>
            <a:ext cx="7315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6000">
                <a:solidFill>
                  <a:schemeClr val="bg1"/>
                </a:solidFill>
                <a:latin typeface="Comic Sans MS" panose="030F0702030302020204" pitchFamily="66" charset="0"/>
              </a:rPr>
              <a:t>Factors</a:t>
            </a:r>
            <a:endParaRPr lang="en-US" altLang="en-US" sz="4500"/>
          </a:p>
        </p:txBody>
      </p:sp>
      <p:sp>
        <p:nvSpPr>
          <p:cNvPr id="15363" name="Text Box 3">
            <a:extLst>
              <a:ext uri="{FF2B5EF4-FFF2-40B4-BE49-F238E27FC236}">
                <a16:creationId xmlns:a16="http://schemas.microsoft.com/office/drawing/2014/main" id="{62C28B14-D5E2-5B40-FA0B-CB4AE677CF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3048000"/>
            <a:ext cx="708660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6000">
                <a:solidFill>
                  <a:schemeClr val="bg1"/>
                </a:solidFill>
                <a:latin typeface="Comic Sans MS" panose="030F0702030302020204" pitchFamily="66" charset="0"/>
              </a:rPr>
              <a:t>Two or more numbers that are multiplied</a:t>
            </a:r>
            <a:endParaRPr lang="en-US" altLang="en-US" sz="60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utoUpdateAnimBg="0"/>
      <p:bldP spid="15363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>
            <a:extLst>
              <a:ext uri="{FF2B5EF4-FFF2-40B4-BE49-F238E27FC236}">
                <a16:creationId xmlns:a16="http://schemas.microsoft.com/office/drawing/2014/main" id="{8551C86B-F018-0FCF-59DA-4B094E20ED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066800"/>
            <a:ext cx="73152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6000">
                <a:solidFill>
                  <a:schemeClr val="bg1"/>
                </a:solidFill>
                <a:latin typeface="Comic Sans MS" panose="030F0702030302020204" pitchFamily="66" charset="0"/>
              </a:rPr>
              <a:t>Identity Property of Multiplication</a:t>
            </a:r>
            <a:endParaRPr lang="en-US" altLang="en-US" sz="4500"/>
          </a:p>
        </p:txBody>
      </p:sp>
      <p:sp>
        <p:nvSpPr>
          <p:cNvPr id="16387" name="Text Box 3">
            <a:extLst>
              <a:ext uri="{FF2B5EF4-FFF2-40B4-BE49-F238E27FC236}">
                <a16:creationId xmlns:a16="http://schemas.microsoft.com/office/drawing/2014/main" id="{D1BB468A-439B-8EFB-8EBC-11022D8E57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3048000"/>
            <a:ext cx="7086600" cy="317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500">
                <a:solidFill>
                  <a:schemeClr val="bg1"/>
                </a:solidFill>
                <a:latin typeface="Comic Sans MS" panose="030F0702030302020204" pitchFamily="66" charset="0"/>
              </a:rPr>
              <a:t>The product of any number and 1 is equal to the initial number.</a:t>
            </a:r>
          </a:p>
          <a:p>
            <a:pPr algn="ctr">
              <a:spcBef>
                <a:spcPct val="50000"/>
              </a:spcBef>
            </a:pPr>
            <a:r>
              <a:rPr lang="en-US" altLang="en-US" sz="4500">
                <a:solidFill>
                  <a:schemeClr val="bg1"/>
                </a:solidFill>
                <a:latin typeface="Comic Sans MS" panose="030F0702030302020204" pitchFamily="66" charset="0"/>
              </a:rPr>
              <a:t>Ex. 7 x 1 = 7</a:t>
            </a:r>
            <a:r>
              <a:rPr lang="en-US" altLang="en-US" sz="600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endParaRPr lang="en-US" altLang="en-US" sz="60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utoUpdateAnimBg="0"/>
      <p:bldP spid="16387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>
            <a:extLst>
              <a:ext uri="{FF2B5EF4-FFF2-40B4-BE49-F238E27FC236}">
                <a16:creationId xmlns:a16="http://schemas.microsoft.com/office/drawing/2014/main" id="{E09362B6-8CC2-7F26-6301-D5C6A2DC20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066800"/>
            <a:ext cx="7315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6000">
                <a:solidFill>
                  <a:schemeClr val="bg1"/>
                </a:solidFill>
                <a:latin typeface="Comic Sans MS" panose="030F0702030302020204" pitchFamily="66" charset="0"/>
              </a:rPr>
              <a:t>Product</a:t>
            </a:r>
            <a:endParaRPr lang="en-US" altLang="en-US" sz="4500"/>
          </a:p>
        </p:txBody>
      </p:sp>
      <p:sp>
        <p:nvSpPr>
          <p:cNvPr id="17411" name="Text Box 3">
            <a:extLst>
              <a:ext uri="{FF2B5EF4-FFF2-40B4-BE49-F238E27FC236}">
                <a16:creationId xmlns:a16="http://schemas.microsoft.com/office/drawing/2014/main" id="{9158257D-E2F2-83D8-FE0B-2139D1959A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3048000"/>
            <a:ext cx="70866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6000">
                <a:solidFill>
                  <a:schemeClr val="bg1"/>
                </a:solidFill>
                <a:latin typeface="Comic Sans MS" panose="030F0702030302020204" pitchFamily="66" charset="0"/>
              </a:rPr>
              <a:t>The result of multiplication </a:t>
            </a:r>
            <a:endParaRPr lang="en-US" altLang="en-US" sz="60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utoUpdateAnimBg="0"/>
      <p:bldP spid="17411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>
            <a:extLst>
              <a:ext uri="{FF2B5EF4-FFF2-40B4-BE49-F238E27FC236}">
                <a16:creationId xmlns:a16="http://schemas.microsoft.com/office/drawing/2014/main" id="{BD3F35FA-EC04-8E92-67AF-EAB18F6B53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066800"/>
            <a:ext cx="7315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6000">
                <a:solidFill>
                  <a:schemeClr val="bg1"/>
                </a:solidFill>
                <a:latin typeface="Comic Sans MS" panose="030F0702030302020204" pitchFamily="66" charset="0"/>
              </a:rPr>
              <a:t>Quotient</a:t>
            </a:r>
            <a:endParaRPr lang="en-US" altLang="en-US" sz="4500"/>
          </a:p>
        </p:txBody>
      </p:sp>
      <p:sp>
        <p:nvSpPr>
          <p:cNvPr id="18435" name="Text Box 3">
            <a:extLst>
              <a:ext uri="{FF2B5EF4-FFF2-40B4-BE49-F238E27FC236}">
                <a16:creationId xmlns:a16="http://schemas.microsoft.com/office/drawing/2014/main" id="{FAE4AAEA-EFC3-4BA7-1220-0879A487DD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3048000"/>
            <a:ext cx="70866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6000">
                <a:solidFill>
                  <a:schemeClr val="bg1"/>
                </a:solidFill>
                <a:latin typeface="Comic Sans MS" panose="030F0702030302020204" pitchFamily="66" charset="0"/>
              </a:rPr>
              <a:t>The result of division</a:t>
            </a:r>
            <a:endParaRPr lang="en-US" altLang="en-US" sz="60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utoUpdateAnimBg="0"/>
      <p:bldP spid="18435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>
            <a:extLst>
              <a:ext uri="{FF2B5EF4-FFF2-40B4-BE49-F238E27FC236}">
                <a16:creationId xmlns:a16="http://schemas.microsoft.com/office/drawing/2014/main" id="{7164B521-1EF8-67A3-AEAF-E43C7E2694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066800"/>
            <a:ext cx="7315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6000">
                <a:solidFill>
                  <a:schemeClr val="bg1"/>
                </a:solidFill>
                <a:latin typeface="Comic Sans MS" panose="030F0702030302020204" pitchFamily="66" charset="0"/>
              </a:rPr>
              <a:t>Remainder</a:t>
            </a:r>
            <a:endParaRPr lang="en-US" altLang="en-US" sz="4500"/>
          </a:p>
        </p:txBody>
      </p:sp>
      <p:sp>
        <p:nvSpPr>
          <p:cNvPr id="19459" name="Text Box 3">
            <a:extLst>
              <a:ext uri="{FF2B5EF4-FFF2-40B4-BE49-F238E27FC236}">
                <a16:creationId xmlns:a16="http://schemas.microsoft.com/office/drawing/2014/main" id="{0FCA5D95-8BBE-32C2-45A5-3C490F9525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3048000"/>
            <a:ext cx="70866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6000">
                <a:solidFill>
                  <a:schemeClr val="bg1"/>
                </a:solidFill>
                <a:latin typeface="Comic Sans MS" panose="030F0702030302020204" pitchFamily="66" charset="0"/>
              </a:rPr>
              <a:t>An amount left after division</a:t>
            </a:r>
            <a:endParaRPr lang="en-US" altLang="en-US" sz="60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utoUpdateAnimBg="0"/>
      <p:bldP spid="19459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>
            <a:extLst>
              <a:ext uri="{FF2B5EF4-FFF2-40B4-BE49-F238E27FC236}">
                <a16:creationId xmlns:a16="http://schemas.microsoft.com/office/drawing/2014/main" id="{1CE944CE-77CA-620D-927D-51AFC32F8D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066800"/>
            <a:ext cx="73152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6000">
                <a:solidFill>
                  <a:schemeClr val="bg1"/>
                </a:solidFill>
                <a:latin typeface="Comic Sans MS" panose="030F0702030302020204" pitchFamily="66" charset="0"/>
              </a:rPr>
              <a:t>Zero Property of Multiplication</a:t>
            </a:r>
            <a:endParaRPr lang="en-US" altLang="en-US" sz="4500"/>
          </a:p>
        </p:txBody>
      </p:sp>
      <p:sp>
        <p:nvSpPr>
          <p:cNvPr id="20483" name="Text Box 3">
            <a:extLst>
              <a:ext uri="{FF2B5EF4-FFF2-40B4-BE49-F238E27FC236}">
                <a16:creationId xmlns:a16="http://schemas.microsoft.com/office/drawing/2014/main" id="{E9106A9C-5F14-8E61-B50E-6AE2AFBECE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3048000"/>
            <a:ext cx="7086600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6000">
                <a:solidFill>
                  <a:schemeClr val="bg1"/>
                </a:solidFill>
                <a:latin typeface="Comic Sans MS" panose="030F0702030302020204" pitchFamily="66" charset="0"/>
              </a:rPr>
              <a:t>Zero times any number is zero</a:t>
            </a:r>
          </a:p>
          <a:p>
            <a:pPr algn="ctr">
              <a:spcBef>
                <a:spcPct val="50000"/>
              </a:spcBef>
            </a:pPr>
            <a:r>
              <a:rPr lang="en-US" altLang="en-US" sz="6000">
                <a:solidFill>
                  <a:schemeClr val="bg1"/>
                </a:solidFill>
                <a:latin typeface="Comic Sans MS" panose="030F0702030302020204" pitchFamily="66" charset="0"/>
              </a:rPr>
              <a:t>Ex. 0 x 4 = 0</a:t>
            </a:r>
            <a:endParaRPr lang="en-US" altLang="en-US" sz="60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utoUpdateAnimBg="0"/>
      <p:bldP spid="20483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>
            <a:extLst>
              <a:ext uri="{FF2B5EF4-FFF2-40B4-BE49-F238E27FC236}">
                <a16:creationId xmlns:a16="http://schemas.microsoft.com/office/drawing/2014/main" id="{92804E0C-03A8-9A2A-65FC-C0D6303980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381000"/>
            <a:ext cx="6705600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7200">
                <a:solidFill>
                  <a:schemeClr val="bg1"/>
                </a:solidFill>
                <a:latin typeface="Comic Sans MS" panose="030F0702030302020204" pitchFamily="66" charset="0"/>
              </a:rPr>
              <a:t>Addends</a:t>
            </a:r>
            <a:endParaRPr lang="en-US" altLang="en-US"/>
          </a:p>
        </p:txBody>
      </p:sp>
      <p:sp>
        <p:nvSpPr>
          <p:cNvPr id="3075" name="Text Box 3">
            <a:extLst>
              <a:ext uri="{FF2B5EF4-FFF2-40B4-BE49-F238E27FC236}">
                <a16:creationId xmlns:a16="http://schemas.microsoft.com/office/drawing/2014/main" id="{31F7E2A7-D864-7D32-8714-43B8A1D10A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057400"/>
            <a:ext cx="6172200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6000">
                <a:solidFill>
                  <a:schemeClr val="bg1"/>
                </a:solidFill>
                <a:latin typeface="Comic Sans MS" panose="030F0702030302020204" pitchFamily="66" charset="0"/>
              </a:rPr>
              <a:t>Two or more numbers that are added to find a sum</a:t>
            </a:r>
            <a:endParaRPr lang="en-US" altLang="en-US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  <p:bldP spid="3075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>
            <a:extLst>
              <a:ext uri="{FF2B5EF4-FFF2-40B4-BE49-F238E27FC236}">
                <a16:creationId xmlns:a16="http://schemas.microsoft.com/office/drawing/2014/main" id="{C5BD6F00-92FB-49D5-8C8E-862A381870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066800"/>
            <a:ext cx="76962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5000">
                <a:solidFill>
                  <a:schemeClr val="bg1"/>
                </a:solidFill>
                <a:latin typeface="Comic Sans MS" panose="030F0702030302020204" pitchFamily="66" charset="0"/>
              </a:rPr>
              <a:t>Associative Property of Addition</a:t>
            </a:r>
          </a:p>
        </p:txBody>
      </p:sp>
      <p:sp>
        <p:nvSpPr>
          <p:cNvPr id="21507" name="Text Box 3">
            <a:extLst>
              <a:ext uri="{FF2B5EF4-FFF2-40B4-BE49-F238E27FC236}">
                <a16:creationId xmlns:a16="http://schemas.microsoft.com/office/drawing/2014/main" id="{FDDB2BF5-1E9D-C651-75CD-C67E549F23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3048000"/>
            <a:ext cx="7086600" cy="317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500">
                <a:solidFill>
                  <a:schemeClr val="bg1"/>
                </a:solidFill>
                <a:latin typeface="Comic Sans MS" panose="030F0702030302020204" pitchFamily="66" charset="0"/>
              </a:rPr>
              <a:t>The grouping of addends does not affect their sum.</a:t>
            </a:r>
          </a:p>
          <a:p>
            <a:pPr algn="ctr">
              <a:spcBef>
                <a:spcPct val="50000"/>
              </a:spcBef>
            </a:pPr>
            <a:r>
              <a:rPr lang="en-US" altLang="en-US" sz="4500">
                <a:solidFill>
                  <a:schemeClr val="bg1"/>
                </a:solidFill>
                <a:latin typeface="Comic Sans MS" panose="030F0702030302020204" pitchFamily="66" charset="0"/>
              </a:rPr>
              <a:t>Ex. (a + b) + c = a + (b + c)</a:t>
            </a:r>
            <a:endParaRPr lang="en-US" altLang="en-US" sz="60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autoUpdateAnimBg="0"/>
      <p:bldP spid="21507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>
            <a:extLst>
              <a:ext uri="{FF2B5EF4-FFF2-40B4-BE49-F238E27FC236}">
                <a16:creationId xmlns:a16="http://schemas.microsoft.com/office/drawing/2014/main" id="{0EDE6AFF-A005-9D59-F0E0-56BE159B12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066800"/>
            <a:ext cx="76962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5000">
                <a:solidFill>
                  <a:schemeClr val="bg1"/>
                </a:solidFill>
                <a:latin typeface="Comic Sans MS" panose="030F0702030302020204" pitchFamily="66" charset="0"/>
              </a:rPr>
              <a:t>Associative Property of Multiplication</a:t>
            </a:r>
          </a:p>
        </p:txBody>
      </p:sp>
      <p:sp>
        <p:nvSpPr>
          <p:cNvPr id="22531" name="Text Box 3">
            <a:extLst>
              <a:ext uri="{FF2B5EF4-FFF2-40B4-BE49-F238E27FC236}">
                <a16:creationId xmlns:a16="http://schemas.microsoft.com/office/drawing/2014/main" id="{24216626-E828-CC53-1627-ACB9F9EBBA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3048000"/>
            <a:ext cx="7086600" cy="306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500">
                <a:solidFill>
                  <a:schemeClr val="bg1"/>
                </a:solidFill>
                <a:latin typeface="Comic Sans MS" panose="030F0702030302020204" pitchFamily="66" charset="0"/>
              </a:rPr>
              <a:t>The grouping of factors does not affect their product.</a:t>
            </a:r>
          </a:p>
          <a:p>
            <a:pPr algn="ctr">
              <a:spcBef>
                <a:spcPct val="50000"/>
              </a:spcBef>
            </a:pPr>
            <a:r>
              <a:rPr lang="en-US" altLang="en-US" sz="4000">
                <a:solidFill>
                  <a:schemeClr val="bg1"/>
                </a:solidFill>
                <a:latin typeface="Comic Sans MS" panose="030F0702030302020204" pitchFamily="66" charset="0"/>
              </a:rPr>
              <a:t>Ex. (a x b) x c = a x (b x c)</a:t>
            </a:r>
            <a:endParaRPr lang="en-US" altLang="en-US" sz="60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autoUpdateAnimBg="0"/>
      <p:bldP spid="22531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ext Box 3">
            <a:extLst>
              <a:ext uri="{FF2B5EF4-FFF2-40B4-BE49-F238E27FC236}">
                <a16:creationId xmlns:a16="http://schemas.microsoft.com/office/drawing/2014/main" id="{DF366CDF-58A4-1B77-E7EC-82D76A2A09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1066800"/>
            <a:ext cx="7086600" cy="199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500">
                <a:solidFill>
                  <a:schemeClr val="bg1"/>
                </a:solidFill>
                <a:latin typeface="Comic Sans MS" panose="030F0702030302020204" pitchFamily="66" charset="0"/>
              </a:rPr>
              <a:t>Study!!!!!!</a:t>
            </a:r>
            <a:endParaRPr lang="en-US" altLang="en-US" sz="12500">
              <a:latin typeface="Comic Sans MS" panose="030F0702030302020204" pitchFamily="66" charset="0"/>
            </a:endParaRPr>
          </a:p>
        </p:txBody>
      </p:sp>
      <p:graphicFrame>
        <p:nvGraphicFramePr>
          <p:cNvPr id="23556" name="Object 4">
            <a:extLst>
              <a:ext uri="{FF2B5EF4-FFF2-40B4-BE49-F238E27FC236}">
                <a16:creationId xmlns:a16="http://schemas.microsoft.com/office/drawing/2014/main" id="{4AE2BEA4-142B-2798-947C-2975B1ADA8B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" y="2667000"/>
          <a:ext cx="1295400" cy="393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4" imgW="1295640" imgH="3934080" progId="MS_ClipArt_Gallery.2">
                  <p:embed/>
                </p:oleObj>
              </mc:Choice>
              <mc:Fallback>
                <p:oleObj name="Clip" r:id="rId4" imgW="1295640" imgH="393408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667000"/>
                        <a:ext cx="1295400" cy="3933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>
            <a:extLst>
              <a:ext uri="{FF2B5EF4-FFF2-40B4-BE49-F238E27FC236}">
                <a16:creationId xmlns:a16="http://schemas.microsoft.com/office/drawing/2014/main" id="{28575297-4BD0-757F-7AB4-BD7AA86918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This powerpoint was kindly donated to 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>
            <a:extLst>
              <a:ext uri="{FF2B5EF4-FFF2-40B4-BE49-F238E27FC236}">
                <a16:creationId xmlns:a16="http://schemas.microsoft.com/office/drawing/2014/main" id="{89CE2CC3-CD49-2E56-C8EF-EED6FDA388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381000"/>
            <a:ext cx="67056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5000">
                <a:solidFill>
                  <a:schemeClr val="bg1"/>
                </a:solidFill>
                <a:latin typeface="Comic Sans MS" panose="030F0702030302020204" pitchFamily="66" charset="0"/>
              </a:rPr>
              <a:t>Commutative Property of Addition</a:t>
            </a:r>
            <a:endParaRPr lang="en-US" altLang="en-US" sz="5000"/>
          </a:p>
        </p:txBody>
      </p:sp>
      <p:sp>
        <p:nvSpPr>
          <p:cNvPr id="4099" name="Text Box 3">
            <a:extLst>
              <a:ext uri="{FF2B5EF4-FFF2-40B4-BE49-F238E27FC236}">
                <a16:creationId xmlns:a16="http://schemas.microsoft.com/office/drawing/2014/main" id="{09721F62-6F60-8A24-85C7-823E8EC622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971800"/>
            <a:ext cx="6172200" cy="317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500">
                <a:solidFill>
                  <a:schemeClr val="bg1"/>
                </a:solidFill>
                <a:latin typeface="Comic Sans MS" panose="030F0702030302020204" pitchFamily="66" charset="0"/>
              </a:rPr>
              <a:t>Changing the order of addends does not change their sum.</a:t>
            </a:r>
          </a:p>
          <a:p>
            <a:pPr algn="ctr">
              <a:spcBef>
                <a:spcPct val="50000"/>
              </a:spcBef>
            </a:pPr>
            <a:r>
              <a:rPr lang="en-US" altLang="en-US" sz="4500">
                <a:solidFill>
                  <a:schemeClr val="bg1"/>
                </a:solidFill>
                <a:latin typeface="Comic Sans MS" panose="030F0702030302020204" pitchFamily="66" charset="0"/>
              </a:rPr>
              <a:t>Ex. A + B = B + A</a:t>
            </a:r>
            <a:endParaRPr lang="en-US" altLang="en-US" sz="45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>
            <a:extLst>
              <a:ext uri="{FF2B5EF4-FFF2-40B4-BE49-F238E27FC236}">
                <a16:creationId xmlns:a16="http://schemas.microsoft.com/office/drawing/2014/main" id="{A7B2DDB4-2761-EE57-EA07-6F7104B116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381000"/>
            <a:ext cx="67056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8000">
                <a:solidFill>
                  <a:schemeClr val="bg1"/>
                </a:solidFill>
                <a:latin typeface="Comic Sans MS" panose="030F0702030302020204" pitchFamily="66" charset="0"/>
              </a:rPr>
              <a:t>Difference</a:t>
            </a:r>
            <a:endParaRPr lang="en-US" altLang="en-US" sz="5000"/>
          </a:p>
        </p:txBody>
      </p:sp>
      <p:sp>
        <p:nvSpPr>
          <p:cNvPr id="5123" name="Text Box 3">
            <a:extLst>
              <a:ext uri="{FF2B5EF4-FFF2-40B4-BE49-F238E27FC236}">
                <a16:creationId xmlns:a16="http://schemas.microsoft.com/office/drawing/2014/main" id="{2642E09F-C1A0-9E42-A043-20BA940C0C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895600"/>
            <a:ext cx="6172200" cy="331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7200">
                <a:solidFill>
                  <a:schemeClr val="bg1"/>
                </a:solidFill>
                <a:latin typeface="Comic Sans MS" panose="030F0702030302020204" pitchFamily="66" charset="0"/>
              </a:rPr>
              <a:t>The result of subtraction</a:t>
            </a:r>
            <a:endParaRPr lang="en-US" altLang="en-US" sz="450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ctr">
              <a:spcBef>
                <a:spcPct val="50000"/>
              </a:spcBef>
            </a:pPr>
            <a:endParaRPr lang="en-US" altLang="en-US" sz="45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>
            <a:extLst>
              <a:ext uri="{FF2B5EF4-FFF2-40B4-BE49-F238E27FC236}">
                <a16:creationId xmlns:a16="http://schemas.microsoft.com/office/drawing/2014/main" id="{B1338FC2-D831-3548-82D8-DF0E904188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381000"/>
            <a:ext cx="67056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8000">
                <a:solidFill>
                  <a:schemeClr val="bg1"/>
                </a:solidFill>
                <a:latin typeface="Comic Sans MS" panose="030F0702030302020204" pitchFamily="66" charset="0"/>
              </a:rPr>
              <a:t>Fact Family</a:t>
            </a:r>
            <a:endParaRPr lang="en-US" altLang="en-US" sz="5000"/>
          </a:p>
        </p:txBody>
      </p:sp>
      <p:sp>
        <p:nvSpPr>
          <p:cNvPr id="6147" name="Text Box 3">
            <a:extLst>
              <a:ext uri="{FF2B5EF4-FFF2-40B4-BE49-F238E27FC236}">
                <a16:creationId xmlns:a16="http://schemas.microsoft.com/office/drawing/2014/main" id="{300C5249-C4B0-F196-C957-2566C22EFA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1981200"/>
            <a:ext cx="617220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000">
                <a:solidFill>
                  <a:schemeClr val="bg1"/>
                </a:solidFill>
                <a:latin typeface="Comic Sans MS" panose="030F0702030302020204" pitchFamily="66" charset="0"/>
              </a:rPr>
              <a:t>A group of three numbers related by addition and subtraction or by multiplication and division</a:t>
            </a:r>
          </a:p>
          <a:p>
            <a:pPr algn="ctr">
              <a:spcBef>
                <a:spcPct val="50000"/>
              </a:spcBef>
            </a:pPr>
            <a:r>
              <a:rPr lang="en-US" altLang="en-US" sz="4000">
                <a:solidFill>
                  <a:schemeClr val="bg1"/>
                </a:solidFill>
                <a:latin typeface="Comic Sans MS" panose="030F0702030302020204" pitchFamily="66" charset="0"/>
              </a:rPr>
              <a:t>Ex. 2+3=5	 3+2=5</a:t>
            </a:r>
          </a:p>
          <a:p>
            <a:pPr algn="ctr">
              <a:spcBef>
                <a:spcPct val="50000"/>
              </a:spcBef>
            </a:pPr>
            <a:r>
              <a:rPr lang="en-US" altLang="en-US" sz="4000">
                <a:solidFill>
                  <a:schemeClr val="bg1"/>
                </a:solidFill>
                <a:latin typeface="Comic Sans MS" panose="030F0702030302020204" pitchFamily="66" charset="0"/>
              </a:rPr>
              <a:t>	5-2=3 	5-3=2</a:t>
            </a:r>
            <a:endParaRPr lang="en-US" altLang="en-US" sz="40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6147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>
            <a:extLst>
              <a:ext uri="{FF2B5EF4-FFF2-40B4-BE49-F238E27FC236}">
                <a16:creationId xmlns:a16="http://schemas.microsoft.com/office/drawing/2014/main" id="{23101883-AF01-DB2D-093B-35C0E47490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381000"/>
            <a:ext cx="68580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6000">
                <a:solidFill>
                  <a:schemeClr val="bg1"/>
                </a:solidFill>
                <a:latin typeface="Comic Sans MS" panose="030F0702030302020204" pitchFamily="66" charset="0"/>
              </a:rPr>
              <a:t>Identity Property of Addition</a:t>
            </a:r>
            <a:endParaRPr lang="en-US" altLang="en-US" sz="5000"/>
          </a:p>
        </p:txBody>
      </p:sp>
      <p:sp>
        <p:nvSpPr>
          <p:cNvPr id="7171" name="Text Box 3">
            <a:extLst>
              <a:ext uri="{FF2B5EF4-FFF2-40B4-BE49-F238E27FC236}">
                <a16:creationId xmlns:a16="http://schemas.microsoft.com/office/drawing/2014/main" id="{78F7DB15-3C60-D87F-B6EE-827AEBDD1C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3048000"/>
            <a:ext cx="7086600" cy="317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500">
                <a:solidFill>
                  <a:schemeClr val="bg1"/>
                </a:solidFill>
                <a:latin typeface="Comic Sans MS" panose="030F0702030302020204" pitchFamily="66" charset="0"/>
              </a:rPr>
              <a:t>The sum of any number and 0 is equal to the initial number.</a:t>
            </a:r>
          </a:p>
          <a:p>
            <a:pPr algn="ctr">
              <a:spcBef>
                <a:spcPct val="50000"/>
              </a:spcBef>
            </a:pPr>
            <a:r>
              <a:rPr lang="en-US" altLang="en-US" sz="4500">
                <a:solidFill>
                  <a:schemeClr val="bg1"/>
                </a:solidFill>
                <a:latin typeface="Comic Sans MS" panose="030F0702030302020204" pitchFamily="66" charset="0"/>
              </a:rPr>
              <a:t>Ex. 7 + 0 = 7</a:t>
            </a:r>
            <a:endParaRPr lang="en-US" altLang="en-US" sz="40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1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>
            <a:extLst>
              <a:ext uri="{FF2B5EF4-FFF2-40B4-BE49-F238E27FC236}">
                <a16:creationId xmlns:a16="http://schemas.microsoft.com/office/drawing/2014/main" id="{4DCA948E-7CD2-2330-1515-6AC352B18F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381000"/>
            <a:ext cx="68580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6000">
                <a:solidFill>
                  <a:schemeClr val="bg1"/>
                </a:solidFill>
                <a:latin typeface="Comic Sans MS" panose="030F0702030302020204" pitchFamily="66" charset="0"/>
              </a:rPr>
              <a:t>Inverse Operations</a:t>
            </a:r>
            <a:endParaRPr lang="en-US" altLang="en-US" sz="5000"/>
          </a:p>
        </p:txBody>
      </p:sp>
      <p:sp>
        <p:nvSpPr>
          <p:cNvPr id="8195" name="Text Box 3">
            <a:extLst>
              <a:ext uri="{FF2B5EF4-FFF2-40B4-BE49-F238E27FC236}">
                <a16:creationId xmlns:a16="http://schemas.microsoft.com/office/drawing/2014/main" id="{17162F9C-C7AF-EB15-8198-85EAE0D544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3048000"/>
            <a:ext cx="7086600" cy="352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500">
                <a:solidFill>
                  <a:schemeClr val="bg1"/>
                </a:solidFill>
                <a:latin typeface="Comic Sans MS" panose="030F0702030302020204" pitchFamily="66" charset="0"/>
              </a:rPr>
              <a:t>Operations that “undo” one another</a:t>
            </a:r>
          </a:p>
          <a:p>
            <a:pPr algn="ctr">
              <a:spcBef>
                <a:spcPct val="50000"/>
              </a:spcBef>
            </a:pPr>
            <a:r>
              <a:rPr lang="en-US" altLang="en-US" sz="4500">
                <a:solidFill>
                  <a:schemeClr val="bg1"/>
                </a:solidFill>
                <a:latin typeface="Comic Sans MS" panose="030F0702030302020204" pitchFamily="66" charset="0"/>
              </a:rPr>
              <a:t>Ex. Addition/Subtraction</a:t>
            </a:r>
          </a:p>
          <a:p>
            <a:pPr algn="ctr">
              <a:spcBef>
                <a:spcPct val="50000"/>
              </a:spcBef>
            </a:pPr>
            <a:r>
              <a:rPr lang="en-US" altLang="en-US" sz="4500">
                <a:solidFill>
                  <a:schemeClr val="bg1"/>
                </a:solidFill>
                <a:latin typeface="Comic Sans MS" panose="030F0702030302020204" pitchFamily="66" charset="0"/>
              </a:rPr>
              <a:t>Multiplication/Division</a:t>
            </a:r>
            <a:endParaRPr lang="en-US" altLang="en-US" sz="40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5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AB9CFB77-984D-E9E4-1D1D-0643CA22F2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914400"/>
            <a:ext cx="68580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8000">
                <a:solidFill>
                  <a:schemeClr val="bg1"/>
                </a:solidFill>
                <a:latin typeface="Comic Sans MS" panose="030F0702030302020204" pitchFamily="66" charset="0"/>
              </a:rPr>
              <a:t>Minuend</a:t>
            </a:r>
            <a:endParaRPr lang="en-US" altLang="en-US" sz="5000"/>
          </a:p>
        </p:txBody>
      </p:sp>
      <p:sp>
        <p:nvSpPr>
          <p:cNvPr id="9219" name="Text Box 3">
            <a:extLst>
              <a:ext uri="{FF2B5EF4-FFF2-40B4-BE49-F238E27FC236}">
                <a16:creationId xmlns:a16="http://schemas.microsoft.com/office/drawing/2014/main" id="{C8B22274-C3EF-470C-3028-ADBE7287BD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3048000"/>
            <a:ext cx="7086600" cy="317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500">
                <a:solidFill>
                  <a:schemeClr val="bg1"/>
                </a:solidFill>
                <a:latin typeface="Comic Sans MS" panose="030F0702030302020204" pitchFamily="66" charset="0"/>
              </a:rPr>
              <a:t>A number from which another number is subtracted</a:t>
            </a:r>
          </a:p>
          <a:p>
            <a:pPr algn="ctr">
              <a:spcBef>
                <a:spcPct val="50000"/>
              </a:spcBef>
            </a:pPr>
            <a:r>
              <a:rPr lang="en-US" altLang="en-US" sz="4500">
                <a:solidFill>
                  <a:schemeClr val="bg1"/>
                </a:solidFill>
                <a:latin typeface="Comic Sans MS" panose="030F0702030302020204" pitchFamily="66" charset="0"/>
              </a:rPr>
              <a:t>Ex. A - 3 = 2</a:t>
            </a:r>
            <a:endParaRPr lang="en-US" altLang="en-US" sz="40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9219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4DEF1AFF-CF3A-CF86-62BD-C60A0FF9FF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914400"/>
            <a:ext cx="6858000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7000">
                <a:solidFill>
                  <a:schemeClr val="bg1"/>
                </a:solidFill>
                <a:latin typeface="Comic Sans MS" panose="030F0702030302020204" pitchFamily="66" charset="0"/>
              </a:rPr>
              <a:t>Subtrahend</a:t>
            </a:r>
            <a:endParaRPr lang="en-US" altLang="en-US" sz="5000"/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90D29BAA-D471-B662-52F5-4E7DBC1761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3048000"/>
            <a:ext cx="7086600" cy="2492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500">
                <a:solidFill>
                  <a:schemeClr val="bg1"/>
                </a:solidFill>
                <a:latin typeface="Comic Sans MS" panose="030F0702030302020204" pitchFamily="66" charset="0"/>
              </a:rPr>
              <a:t> A number that is subtracted</a:t>
            </a:r>
          </a:p>
          <a:p>
            <a:pPr algn="ctr">
              <a:spcBef>
                <a:spcPct val="50000"/>
              </a:spcBef>
            </a:pPr>
            <a:r>
              <a:rPr lang="en-US" altLang="en-US" sz="4500">
                <a:solidFill>
                  <a:schemeClr val="bg1"/>
                </a:solidFill>
                <a:latin typeface="Comic Sans MS" panose="030F0702030302020204" pitchFamily="66" charset="0"/>
              </a:rPr>
              <a:t>Ex. 7 - A  = 2</a:t>
            </a:r>
            <a:endParaRPr lang="en-US" altLang="en-US" sz="40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3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397</Words>
  <Application>Microsoft Office PowerPoint</Application>
  <PresentationFormat>On-screen Show (4:3)</PresentationFormat>
  <Paragraphs>86</Paragraphs>
  <Slides>23</Slides>
  <Notes>23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Times New Roman</vt:lpstr>
      <vt:lpstr>Comic Sans MS</vt:lpstr>
      <vt:lpstr>Arial</vt:lpstr>
      <vt:lpstr>Default Design</vt:lpstr>
      <vt:lpstr>Microsoft Clip Gallery</vt:lpstr>
      <vt:lpstr>Vocabulary Quiz  Review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 Quiz Review</dc:title>
  <dc:creator>one1</dc:creator>
  <cp:lastModifiedBy>Nayan GRIFFITHS</cp:lastModifiedBy>
  <cp:revision>9</cp:revision>
  <dcterms:created xsi:type="dcterms:W3CDTF">2007-06-26T05:08:59Z</dcterms:created>
  <dcterms:modified xsi:type="dcterms:W3CDTF">2023-03-24T17:24:53Z</dcterms:modified>
</cp:coreProperties>
</file>